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</p:sldIdLst>
  <p:sldSz cx="9144000" cy="5143500" type="screen16x9"/>
  <p:notesSz cx="6858000" cy="9144000"/>
  <p:embeddedFontLst>
    <p:embeddedFont>
      <p:font typeface="Roboto Mono" panose="020B0604020202020204" charset="0"/>
      <p:regular r:id="rId27"/>
      <p:bold r:id="rId28"/>
      <p:italic r:id="rId29"/>
      <p:boldItalic r:id="rId30"/>
    </p:embeddedFont>
    <p:embeddedFont>
      <p:font typeface="Oswald" panose="020B0604020202020204" charset="0"/>
      <p:regular r:id="rId31"/>
      <p:bold r:id="rId32"/>
    </p:embeddedFont>
    <p:embeddedFont>
      <p:font typeface="Average" panose="020B0604020202020204" charset="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99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336DD1-8D84-4F1E-96D4-1E24F9A58E77}">
  <a:tblStyle styleId="{A4336DD1-8D84-4F1E-96D4-1E24F9A58E7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dbaa1f775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dbaa1f775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dbaa1f775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dbaa1f775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dbaa1f775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dbaa1f775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dbaaaca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dbaaaca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dbaaacaf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dbaaacaf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e46c8c3a6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e46c8c3a6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e46c8c3a6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e46c8c3a6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e46c8c3a6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e46c8c3a6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e46c8c3a6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e46c8c3a6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dbaaacaf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dbaaacaf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e46c8c3a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e46c8c3a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dbaaacafa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dbaaacafa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e46c8c3a6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e46c8c3a6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e46c8c3a6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e46c8c3a6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4e46c8c3a6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4e46c8c3a6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4e46c8c3a6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4e46c8c3a6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dbaa1f77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dbaa1f77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dbaa1f77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dbaa1f77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e46c8c3a6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e46c8c3a6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dbaa1f77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dbaa1f775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e46c8c3a6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e46c8c3a6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e46c8c3a6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e46c8c3a6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e46c8c3a6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e46c8c3a6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brah42/programming_workshop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Python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0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body" idx="1"/>
          </p:nvPr>
        </p:nvSpPr>
        <p:spPr>
          <a:xfrm>
            <a:off x="311700" y="1184875"/>
            <a:ext cx="8175300" cy="7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Functions group related pieces of code together making your program easier to understand and maintain.</a:t>
            </a:r>
            <a:endParaRPr>
              <a:solidFill>
                <a:srgbClr val="F3F3F3"/>
              </a:solidFill>
            </a:endParaRPr>
          </a:p>
        </p:txBody>
      </p:sp>
      <p:graphicFrame>
        <p:nvGraphicFramePr>
          <p:cNvPr id="144" name="Google Shape;144;p24"/>
          <p:cNvGraphicFramePr/>
          <p:nvPr/>
        </p:nvGraphicFramePr>
        <p:xfrm>
          <a:off x="2594150" y="2201838"/>
          <a:ext cx="3955700" cy="1343630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3955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507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569CD6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def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add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9CDCFE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x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>
                          <a:solidFill>
                            <a:srgbClr val="9CDCFE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y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):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</a:t>
                      </a: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return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x + y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(add(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 # 5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Importing</a:t>
            </a:r>
            <a:endParaRPr/>
          </a:p>
        </p:txBody>
      </p:sp>
      <p:graphicFrame>
        <p:nvGraphicFramePr>
          <p:cNvPr id="150" name="Google Shape;150;p25"/>
          <p:cNvGraphicFramePr/>
          <p:nvPr/>
        </p:nvGraphicFramePr>
        <p:xfrm>
          <a:off x="2594150" y="1550938"/>
          <a:ext cx="3955700" cy="1633825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3955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507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from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filename </a:t>
                      </a: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import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functionName</a:t>
                      </a:r>
                      <a:b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</a:br>
                      <a:endParaRPr>
                        <a:solidFill>
                          <a:srgbClr val="569CD6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569CD6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example</a:t>
                      </a:r>
                      <a:endParaRPr>
                        <a:solidFill>
                          <a:srgbClr val="569CD6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from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math </a:t>
                      </a: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import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pi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from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myLibrary </a:t>
                      </a: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import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add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>
            <a:spLocks noGrp="1"/>
          </p:cNvSpPr>
          <p:nvPr>
            <p:ph type="title"/>
          </p:nvPr>
        </p:nvSpPr>
        <p:spPr>
          <a:xfrm>
            <a:off x="311700" y="418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1</a:t>
            </a: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662" y="1304312"/>
            <a:ext cx="3454676" cy="32473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strings</a:t>
            </a:r>
            <a:endParaRPr/>
          </a:p>
        </p:txBody>
      </p:sp>
      <p:graphicFrame>
        <p:nvGraphicFramePr>
          <p:cNvPr id="162" name="Google Shape;162;p27"/>
          <p:cNvGraphicFramePr/>
          <p:nvPr/>
        </p:nvGraphicFramePr>
        <p:xfrm>
          <a:off x="1296275" y="1708188"/>
          <a:ext cx="6551425" cy="2214215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6551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997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firstName = </a:t>
                      </a:r>
                      <a:r>
                        <a:rPr lang="en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"bob"</a:t>
                      </a:r>
                      <a:endParaRPr>
                        <a:solidFill>
                          <a:srgbClr val="CE917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lastName = </a:t>
                      </a:r>
                      <a:r>
                        <a:rPr lang="en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"marley"</a:t>
                      </a:r>
                      <a:endParaRPr>
                        <a:solidFill>
                          <a:srgbClr val="CE917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fullName = firstName + </a:t>
                      </a:r>
                      <a:r>
                        <a:rPr lang="en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 "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+ lastName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another way: fullName = f"{firstName} {lastName}"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(fullName) </a:t>
                      </a:r>
                      <a:r>
                        <a:rPr lang="en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bob marley</a:t>
                      </a:r>
                      <a:endParaRPr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(name.upper()) </a:t>
                      </a:r>
                      <a:r>
                        <a:rPr lang="en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BOB</a:t>
                      </a:r>
                      <a:endParaRPr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len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(fullName)) </a:t>
                      </a:r>
                      <a:r>
                        <a:rPr lang="en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10</a:t>
                      </a:r>
                      <a:endParaRPr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Taking input from the user</a:t>
            </a:r>
            <a:endParaRPr/>
          </a:p>
        </p:txBody>
      </p:sp>
      <p:graphicFrame>
        <p:nvGraphicFramePr>
          <p:cNvPr id="168" name="Google Shape;168;p28"/>
          <p:cNvGraphicFramePr/>
          <p:nvPr/>
        </p:nvGraphicFramePr>
        <p:xfrm>
          <a:off x="1296275" y="1708188"/>
          <a:ext cx="6551425" cy="1147150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6551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147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with user input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 = </a:t>
                      </a: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input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"enter your name: "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"my name is "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+ name)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statements</a:t>
            </a:r>
            <a:endParaRPr/>
          </a:p>
        </p:txBody>
      </p:sp>
      <p:graphicFrame>
        <p:nvGraphicFramePr>
          <p:cNvPr id="174" name="Google Shape;174;p29"/>
          <p:cNvGraphicFramePr/>
          <p:nvPr/>
        </p:nvGraphicFramePr>
        <p:xfrm>
          <a:off x="1521463" y="1990425"/>
          <a:ext cx="6101075" cy="2214215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6101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6728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age = 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17</a:t>
                      </a:r>
                      <a:endParaRPr>
                        <a:solidFill>
                          <a:srgbClr val="B5CEA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if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age &gt; 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16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</a:t>
                      </a: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can drive"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else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</a:t>
                      </a: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"you can't drive"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output: you can drive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5" name="Google Shape;175;p29"/>
          <p:cNvSpPr txBox="1">
            <a:spLocks noGrp="1"/>
          </p:cNvSpPr>
          <p:nvPr>
            <p:ph type="body" idx="1"/>
          </p:nvPr>
        </p:nvSpPr>
        <p:spPr>
          <a:xfrm>
            <a:off x="370800" y="1164225"/>
            <a:ext cx="8520600" cy="8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Comparison operators: ==, !=, &gt;, &lt;, &gt;=, &lt;=</a:t>
            </a:r>
            <a:endParaRPr>
              <a:solidFill>
                <a:srgbClr val="F3F3F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Logical operators: and, or, not</a:t>
            </a:r>
            <a:endParaRPr>
              <a:solidFill>
                <a:srgbClr val="F3F3F3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Collection types</a:t>
            </a:r>
            <a:endParaRPr/>
          </a:p>
        </p:txBody>
      </p:sp>
      <p:sp>
        <p:nvSpPr>
          <p:cNvPr id="181" name="Google Shape;181;p30"/>
          <p:cNvSpPr txBox="1">
            <a:spLocks noGrp="1"/>
          </p:cNvSpPr>
          <p:nvPr>
            <p:ph type="body" idx="1"/>
          </p:nvPr>
        </p:nvSpPr>
        <p:spPr>
          <a:xfrm>
            <a:off x="370800" y="1266500"/>
            <a:ext cx="8520600" cy="8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Data types that hold more than one value</a:t>
            </a:r>
            <a:endParaRPr>
              <a:solidFill>
                <a:srgbClr val="F3F3F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Used for storing a collection of related items</a:t>
            </a:r>
            <a:endParaRPr>
              <a:solidFill>
                <a:srgbClr val="F3F3F3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graphicFrame>
        <p:nvGraphicFramePr>
          <p:cNvPr id="182" name="Google Shape;182;p30"/>
          <p:cNvGraphicFramePr/>
          <p:nvPr/>
        </p:nvGraphicFramePr>
        <p:xfrm>
          <a:off x="863850" y="2252750"/>
          <a:ext cx="7239000" cy="1343630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723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46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l = [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4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 </a:t>
                      </a:r>
                      <a:r>
                        <a:rPr lang="en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list</a:t>
                      </a:r>
                      <a:endParaRPr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mySet = </a:t>
                      </a:r>
                      <a:r>
                        <a:rPr lang="en">
                          <a:solidFill>
                            <a:srgbClr val="4EC9B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set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([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4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6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]) </a:t>
                      </a:r>
                      <a:r>
                        <a:rPr lang="en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set: similar to list but has unique values</a:t>
                      </a:r>
                      <a:endParaRPr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myDictionary = {</a:t>
                      </a:r>
                      <a:r>
                        <a:rPr lang="en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"key"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 </a:t>
                      </a:r>
                      <a:r>
                        <a:rPr lang="en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"value"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} </a:t>
                      </a:r>
                      <a:r>
                        <a:rPr lang="en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dict</a:t>
                      </a:r>
                      <a:endParaRPr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myTuple = (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3.2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5.6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</a:t>
                      </a:r>
                      <a:r>
                        <a:rPr lang="en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tuple</a:t>
                      </a:r>
                      <a:endParaRPr>
                        <a:solidFill>
                          <a:srgbClr val="D1D1D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>
            <a:spLocks noGrp="1"/>
          </p:cNvSpPr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Accessing and manipulating collections</a:t>
            </a:r>
            <a:endParaRPr/>
          </a:p>
        </p:txBody>
      </p:sp>
      <p:graphicFrame>
        <p:nvGraphicFramePr>
          <p:cNvPr id="188" name="Google Shape;188;p31"/>
          <p:cNvGraphicFramePr/>
          <p:nvPr/>
        </p:nvGraphicFramePr>
        <p:xfrm>
          <a:off x="865775" y="1849250"/>
          <a:ext cx="7239000" cy="2214215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723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46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numbers = [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34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7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4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24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5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</a:t>
                      </a:r>
                      <a:endParaRPr dirty="0"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(numbers[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]) </a:t>
                      </a: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34</a:t>
                      </a:r>
                      <a:endParaRPr dirty="0"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numbers[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 = 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16</a:t>
                      </a:r>
                      <a:endParaRPr dirty="0">
                        <a:solidFill>
                          <a:srgbClr val="B5CEA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(numbers[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]) </a:t>
                      </a: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16</a:t>
                      </a:r>
                      <a:endParaRPr dirty="0"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numbers.append(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5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</a:t>
                      </a: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add 5 to numbers</a:t>
                      </a:r>
                      <a:endParaRPr dirty="0"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numbers.pop() </a:t>
                      </a: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removes last element and returns it</a:t>
                      </a:r>
                      <a:endParaRPr dirty="0"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numbers.pop(0) </a:t>
                      </a: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removes first element and returns it</a:t>
                      </a:r>
                      <a:endParaRPr dirty="0"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89" name="Google Shape;189;p31"/>
          <p:cNvSpPr txBox="1">
            <a:spLocks noGrp="1"/>
          </p:cNvSpPr>
          <p:nvPr>
            <p:ph type="body" idx="1"/>
          </p:nvPr>
        </p:nvSpPr>
        <p:spPr>
          <a:xfrm>
            <a:off x="311700" y="1363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Arrays</a:t>
            </a:r>
            <a:endParaRPr>
              <a:solidFill>
                <a:srgbClr val="F3F3F3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>
            <a:spLocks noGrp="1"/>
          </p:cNvSpPr>
          <p:nvPr>
            <p:ph type="title"/>
          </p:nvPr>
        </p:nvSpPr>
        <p:spPr>
          <a:xfrm>
            <a:off x="311700" y="4598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2</a:t>
            </a:r>
            <a:endParaRPr/>
          </a:p>
        </p:txBody>
      </p:sp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2950" y="1377075"/>
            <a:ext cx="3918100" cy="29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Accessing and manipulating collections</a:t>
            </a:r>
            <a:endParaRPr/>
          </a:p>
        </p:txBody>
      </p:sp>
      <p:sp>
        <p:nvSpPr>
          <p:cNvPr id="201" name="Google Shape;201;p33"/>
          <p:cNvSpPr txBox="1">
            <a:spLocks noGrp="1"/>
          </p:cNvSpPr>
          <p:nvPr>
            <p:ph type="body" idx="1"/>
          </p:nvPr>
        </p:nvSpPr>
        <p:spPr>
          <a:xfrm>
            <a:off x="403650" y="118036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Dictionaries</a:t>
            </a:r>
            <a:endParaRPr>
              <a:solidFill>
                <a:srgbClr val="F3F3F3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graphicFrame>
        <p:nvGraphicFramePr>
          <p:cNvPr id="202" name="Google Shape;202;p33"/>
          <p:cNvGraphicFramePr/>
          <p:nvPr/>
        </p:nvGraphicFramePr>
        <p:xfrm>
          <a:off x="968250" y="1670975"/>
          <a:ext cx="7239000" cy="3084800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723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46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inventory = {</a:t>
                      </a:r>
                      <a:endParaRPr dirty="0"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</a:t>
                      </a:r>
                      <a:r>
                        <a:rPr lang="en" dirty="0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"iphone X"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 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16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endParaRPr dirty="0"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</a:t>
                      </a:r>
                      <a:r>
                        <a:rPr lang="en" dirty="0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"apple airpods"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 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endParaRPr dirty="0"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</a:t>
                      </a:r>
                      <a:r>
                        <a:rPr lang="en" dirty="0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"ipad pro"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 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7</a:t>
                      </a:r>
                      <a:endParaRPr dirty="0">
                        <a:solidFill>
                          <a:srgbClr val="B5CEA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}</a:t>
                      </a:r>
                      <a:endParaRPr dirty="0"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(inventory[</a:t>
                      </a:r>
                      <a:r>
                        <a:rPr lang="en" dirty="0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"ipad pro"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]) </a:t>
                      </a: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7</a:t>
                      </a:r>
                      <a:endParaRPr dirty="0"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inventory[</a:t>
                      </a:r>
                      <a:r>
                        <a:rPr lang="en" dirty="0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"ipad pro"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 = 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6</a:t>
                      </a:r>
                      <a:endParaRPr dirty="0">
                        <a:solidFill>
                          <a:srgbClr val="B5CEA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(inventory[</a:t>
                      </a:r>
                      <a:r>
                        <a:rPr lang="en" dirty="0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"ipad pro"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]) </a:t>
                      </a: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6</a:t>
                      </a:r>
                      <a:endParaRPr sz="1050" dirty="0">
                        <a:solidFill>
                          <a:srgbClr val="D4D4D4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del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inventory[</a:t>
                      </a:r>
                      <a:r>
                        <a:rPr lang="en" dirty="0">
                          <a:solidFill>
                            <a:srgbClr val="CE917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"iphone X"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</a:t>
                      </a:r>
                      <a:endParaRPr dirty="0"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(inventory)</a:t>
                      </a: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# {'apple airpods': 0, 'ipad pro': 6} </a:t>
                      </a:r>
                      <a:endParaRPr dirty="0"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2077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workshop folder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852813"/>
            <a:ext cx="8520600" cy="4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linkClick r:id="rId3"/>
              </a:rPr>
              <a:t>https://</a:t>
            </a:r>
            <a:r>
              <a:rPr lang="en" dirty="0" smtClean="0">
                <a:hlinkClick r:id="rId3"/>
              </a:rPr>
              <a:t>github.com/mibrah42/programming_workshops</a:t>
            </a:r>
            <a:endParaRPr lang="en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4">
            <a:alphaModFix/>
          </a:blip>
          <a:srcRect l="8628" t="20784" r="9512" b="15321"/>
          <a:stretch/>
        </p:blipFill>
        <p:spPr>
          <a:xfrm>
            <a:off x="1490850" y="1789650"/>
            <a:ext cx="6162302" cy="270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>
            <a:off x="6478900" y="3108050"/>
            <a:ext cx="982800" cy="3798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Accessing and manipulating collections</a:t>
            </a:r>
            <a:endParaRPr/>
          </a:p>
        </p:txBody>
      </p:sp>
      <p:sp>
        <p:nvSpPr>
          <p:cNvPr id="208" name="Google Shape;208;p34"/>
          <p:cNvSpPr txBox="1">
            <a:spLocks noGrp="1"/>
          </p:cNvSpPr>
          <p:nvPr>
            <p:ph type="body" idx="1"/>
          </p:nvPr>
        </p:nvSpPr>
        <p:spPr>
          <a:xfrm>
            <a:off x="403650" y="118036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Sets</a:t>
            </a:r>
            <a:endParaRPr>
              <a:solidFill>
                <a:srgbClr val="F3F3F3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graphicFrame>
        <p:nvGraphicFramePr>
          <p:cNvPr id="209" name="Google Shape;209;p34"/>
          <p:cNvGraphicFramePr/>
          <p:nvPr/>
        </p:nvGraphicFramePr>
        <p:xfrm>
          <a:off x="968250" y="1747175"/>
          <a:ext cx="7239000" cy="1924020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723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46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mySet = </a:t>
                      </a:r>
                      <a:r>
                        <a:rPr lang="en" dirty="0">
                          <a:solidFill>
                            <a:srgbClr val="4EC9B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set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([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34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6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])</a:t>
                      </a:r>
                      <a:endParaRPr dirty="0"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(mySet) </a:t>
                      </a: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{34, 3, 6}</a:t>
                      </a:r>
                      <a:endParaRPr dirty="0"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mySet.remove(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34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dirty="0"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(mySet) </a:t>
                      </a: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{3, 6}</a:t>
                      </a:r>
                      <a:endParaRPr dirty="0"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mySet.add(</a:t>
                      </a:r>
                      <a:r>
                        <a:rPr lang="en" dirty="0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</a:t>
                      </a:r>
                      <a:endParaRPr dirty="0"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 dirty="0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(mySet) </a:t>
                      </a: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{1, 3, 6}</a:t>
                      </a:r>
                      <a:endParaRPr dirty="0">
                        <a:solidFill>
                          <a:srgbClr val="6A9955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</a:t>
            </a:r>
            <a:endParaRPr/>
          </a:p>
        </p:txBody>
      </p:sp>
      <p:graphicFrame>
        <p:nvGraphicFramePr>
          <p:cNvPr id="215" name="Google Shape;215;p35"/>
          <p:cNvGraphicFramePr/>
          <p:nvPr/>
        </p:nvGraphicFramePr>
        <p:xfrm>
          <a:off x="2594150" y="1951638"/>
          <a:ext cx="3955700" cy="792050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3955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2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for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i </a:t>
                      </a:r>
                      <a:r>
                        <a:rPr lang="en">
                          <a:solidFill>
                            <a:srgbClr val="569CD6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range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5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):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</a:t>
                      </a: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(i)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16" name="Google Shape;216;p35"/>
          <p:cNvSpPr txBox="1">
            <a:spLocks noGrp="1"/>
          </p:cNvSpPr>
          <p:nvPr>
            <p:ph type="body" idx="1"/>
          </p:nvPr>
        </p:nvSpPr>
        <p:spPr>
          <a:xfrm>
            <a:off x="2195100" y="1406900"/>
            <a:ext cx="4753800" cy="4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For loops</a:t>
            </a:r>
            <a:endParaRPr sz="1800">
              <a:solidFill>
                <a:srgbClr val="F3F3F3"/>
              </a:solidFill>
            </a:endParaRPr>
          </a:p>
          <a:p>
            <a:pPr marL="45720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graphicFrame>
        <p:nvGraphicFramePr>
          <p:cNvPr id="217" name="Google Shape;217;p35"/>
          <p:cNvGraphicFramePr/>
          <p:nvPr/>
        </p:nvGraphicFramePr>
        <p:xfrm>
          <a:off x="2594150" y="2912425"/>
          <a:ext cx="3955700" cy="1053435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3955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28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numbers = [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4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,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5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]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for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number </a:t>
                      </a:r>
                      <a:r>
                        <a:rPr lang="en">
                          <a:solidFill>
                            <a:srgbClr val="569CD6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numbers: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</a:t>
                      </a: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(number)</a:t>
                      </a:r>
                      <a:endParaRPr>
                        <a:solidFill>
                          <a:srgbClr val="C586C0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</a:t>
            </a:r>
            <a:endParaRPr/>
          </a:p>
        </p:txBody>
      </p:sp>
      <p:sp>
        <p:nvSpPr>
          <p:cNvPr id="223" name="Google Shape;223;p36"/>
          <p:cNvSpPr txBox="1">
            <a:spLocks noGrp="1"/>
          </p:cNvSpPr>
          <p:nvPr>
            <p:ph type="body" idx="1"/>
          </p:nvPr>
        </p:nvSpPr>
        <p:spPr>
          <a:xfrm>
            <a:off x="2195100" y="1565150"/>
            <a:ext cx="4753800" cy="4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While loop</a:t>
            </a:r>
            <a:endParaRPr sz="1800">
              <a:solidFill>
                <a:srgbClr val="F3F3F3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graphicFrame>
        <p:nvGraphicFramePr>
          <p:cNvPr id="224" name="Google Shape;224;p36"/>
          <p:cNvGraphicFramePr/>
          <p:nvPr/>
        </p:nvGraphicFramePr>
        <p:xfrm>
          <a:off x="2676225" y="2167263"/>
          <a:ext cx="3955700" cy="1343630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3955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28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 = 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5</a:t>
                      </a:r>
                      <a:endParaRPr>
                        <a:solidFill>
                          <a:srgbClr val="B5CEA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C586C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while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i &gt; 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0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: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</a:t>
                      </a: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(i)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  i -= 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</a:t>
                      </a:r>
                      <a:endParaRPr>
                        <a:solidFill>
                          <a:srgbClr val="C586C0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7"/>
          <p:cNvSpPr txBox="1">
            <a:spLocks noGrp="1"/>
          </p:cNvSpPr>
          <p:nvPr>
            <p:ph type="title"/>
          </p:nvPr>
        </p:nvSpPr>
        <p:spPr>
          <a:xfrm>
            <a:off x="311700" y="4918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3</a:t>
            </a:r>
            <a:endParaRPr/>
          </a:p>
        </p:txBody>
      </p:sp>
      <p:pic>
        <p:nvPicPr>
          <p:cNvPr id="230" name="Google Shape;23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0625" y="1521200"/>
            <a:ext cx="4602750" cy="25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>
            <a:spLocks noGrp="1"/>
          </p:cNvSpPr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a great weekend 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2077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 python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852813"/>
            <a:ext cx="8520600" cy="4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https://www.python.org/downloads/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l="22623" t="7672" r="2638" b="4237"/>
          <a:stretch/>
        </p:blipFill>
        <p:spPr>
          <a:xfrm>
            <a:off x="2092651" y="1465300"/>
            <a:ext cx="4958702" cy="32875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2906625" y="2403475"/>
            <a:ext cx="773400" cy="2496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2077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Install </a:t>
            </a:r>
            <a:r>
              <a:rPr lang="en" dirty="0" smtClean="0"/>
              <a:t>pip and pytest</a:t>
            </a:r>
            <a:endParaRPr dirty="0"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69500" y="1191083"/>
            <a:ext cx="8520600" cy="7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Click on the get-pip.py file from the downloaded repository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Check if it has installed by typing pip in the command prompt. 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aphicFrame>
        <p:nvGraphicFramePr>
          <p:cNvPr id="83" name="Google Shape;83;p16"/>
          <p:cNvGraphicFramePr/>
          <p:nvPr>
            <p:extLst>
              <p:ext uri="{D42A27DB-BD31-4B8C-83A1-F6EECF244321}">
                <p14:modId xmlns:p14="http://schemas.microsoft.com/office/powerpoint/2010/main" val="161092445"/>
              </p:ext>
            </p:extLst>
          </p:nvPr>
        </p:nvGraphicFramePr>
        <p:xfrm>
          <a:off x="952500" y="1985025"/>
          <a:ext cx="7239000" cy="1655034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723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679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type pip in the command </a:t>
                      </a:r>
                      <a:r>
                        <a:rPr lang="en" dirty="0" smtClean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prompt</a:t>
                      </a:r>
                      <a:r>
                        <a:rPr lang="en" dirty="0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/>
                      </a:r>
                      <a:br>
                        <a:rPr lang="en" dirty="0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</a:br>
                      <a:r>
                        <a:rPr lang="en" dirty="0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pip</a:t>
                      </a:r>
                      <a:endParaRPr dirty="0">
                        <a:solidFill>
                          <a:srgbClr val="D1D1D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if it is not recognized type</a:t>
                      </a:r>
                      <a:endParaRPr dirty="0">
                        <a:solidFill>
                          <a:srgbClr val="6A9955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py -m </a:t>
                      </a:r>
                      <a:r>
                        <a:rPr lang="en" dirty="0" smtClean="0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pip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 smtClean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for pytest,</a:t>
                      </a:r>
                      <a:r>
                        <a:rPr lang="en" baseline="0" dirty="0" smtClean="0">
                          <a:solidFill>
                            <a:srgbClr val="6A9955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type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err="1" smtClean="0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py</a:t>
                      </a:r>
                      <a:r>
                        <a:rPr lang="en-US" baseline="0" dirty="0" smtClean="0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–m pip install </a:t>
                      </a:r>
                      <a:r>
                        <a:rPr lang="en-US" baseline="0" dirty="0" err="1" smtClean="0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pytest</a:t>
                      </a:r>
                      <a:endParaRPr dirty="0">
                        <a:solidFill>
                          <a:srgbClr val="D1D1D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2077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 vscode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852813"/>
            <a:ext cx="8520600" cy="4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https://code.visualstudio.com/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>
            <a:off x="2906625" y="2403475"/>
            <a:ext cx="773400" cy="2496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4">
            <a:alphaModFix/>
          </a:blip>
          <a:srcRect l="22190" t="11689" r="2126" b="17378"/>
          <a:stretch/>
        </p:blipFill>
        <p:spPr>
          <a:xfrm>
            <a:off x="1826838" y="1580000"/>
            <a:ext cx="5490326" cy="2894276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/>
          <p:nvPr/>
        </p:nvSpPr>
        <p:spPr>
          <a:xfrm>
            <a:off x="2490225" y="2735525"/>
            <a:ext cx="1113600" cy="4380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2077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sublime text keymap plugin (optional)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3">
            <a:alphaModFix/>
          </a:blip>
          <a:srcRect r="42660" b="7501"/>
          <a:stretch/>
        </p:blipFill>
        <p:spPr>
          <a:xfrm>
            <a:off x="2428888" y="991175"/>
            <a:ext cx="4286227" cy="38892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/>
          <p:nvPr/>
        </p:nvSpPr>
        <p:spPr>
          <a:xfrm>
            <a:off x="2428900" y="2553500"/>
            <a:ext cx="328800" cy="3066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8"/>
          <p:cNvSpPr/>
          <p:nvPr/>
        </p:nvSpPr>
        <p:spPr>
          <a:xfrm>
            <a:off x="2677450" y="1625775"/>
            <a:ext cx="1291500" cy="5337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311700" y="37266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run your code</a:t>
            </a:r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subTitle" idx="4294967295"/>
          </p:nvPr>
        </p:nvSpPr>
        <p:spPr>
          <a:xfrm>
            <a:off x="482400" y="1747800"/>
            <a:ext cx="3549600" cy="16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Create new file ending in .py</a:t>
            </a:r>
            <a:endParaRPr>
              <a:solidFill>
                <a:srgbClr val="F3F3F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Write your script</a:t>
            </a:r>
            <a:endParaRPr>
              <a:solidFill>
                <a:srgbClr val="F3F3F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Run it from the terminal using the command:              </a:t>
            </a:r>
            <a:r>
              <a:rPr lang="en" sz="1400">
                <a:solidFill>
                  <a:srgbClr val="F3F3F3"/>
                </a:solidFill>
                <a:latin typeface="Roboto Mono"/>
                <a:ea typeface="Roboto Mono"/>
                <a:cs typeface="Roboto Mono"/>
                <a:sym typeface="Roboto Mono"/>
              </a:rPr>
              <a:t>py filename.py</a:t>
            </a:r>
            <a:r>
              <a:rPr lang="en" sz="1400">
                <a:solidFill>
                  <a:srgbClr val="666666"/>
                </a:solidFill>
                <a:highlight>
                  <a:srgbClr val="FFF2CC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400">
              <a:solidFill>
                <a:srgbClr val="666666"/>
              </a:solidFill>
              <a:highlight>
                <a:srgbClr val="FFF2CC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 rotWithShape="1">
          <a:blip r:embed="rId3">
            <a:alphaModFix/>
          </a:blip>
          <a:srcRect l="31504" r="19278" b="33114"/>
          <a:stretch/>
        </p:blipFill>
        <p:spPr>
          <a:xfrm>
            <a:off x="4292150" y="1359225"/>
            <a:ext cx="3878323" cy="296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</a:t>
            </a: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body" idx="1"/>
          </p:nvPr>
        </p:nvSpPr>
        <p:spPr>
          <a:xfrm>
            <a:off x="370800" y="961700"/>
            <a:ext cx="8520600" cy="8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Variables store data</a:t>
            </a:r>
            <a:endParaRPr>
              <a:solidFill>
                <a:srgbClr val="F3F3F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Python gives us a few data types to work with:</a:t>
            </a:r>
            <a:endParaRPr>
              <a:solidFill>
                <a:srgbClr val="F3F3F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Use type(item) to get the type of a variable</a:t>
            </a:r>
            <a:endParaRPr>
              <a:solidFill>
                <a:srgbClr val="F3F3F3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graphicFrame>
        <p:nvGraphicFramePr>
          <p:cNvPr id="128" name="Google Shape;128;p22"/>
          <p:cNvGraphicFramePr/>
          <p:nvPr/>
        </p:nvGraphicFramePr>
        <p:xfrm>
          <a:off x="876300" y="2196750"/>
          <a:ext cx="7239000" cy="1556675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723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56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 </a:t>
                      </a:r>
                      <a:r>
                        <a:rPr lang="en">
                          <a:solidFill>
                            <a:srgbClr val="D2CD86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=</a:t>
                      </a: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r>
                        <a:rPr lang="en">
                          <a:solidFill>
                            <a:srgbClr val="00A8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23</a:t>
                      </a: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r>
                        <a:rPr lang="en">
                          <a:solidFill>
                            <a:srgbClr val="9999A9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int</a:t>
                      </a: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/>
                      </a:r>
                      <a:b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</a:b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 </a:t>
                      </a:r>
                      <a:r>
                        <a:rPr lang="en">
                          <a:solidFill>
                            <a:srgbClr val="D2CD86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=</a:t>
                      </a: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r>
                        <a:rPr lang="en">
                          <a:solidFill>
                            <a:srgbClr val="009F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3.5</a:t>
                      </a: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</a:t>
                      </a:r>
                      <a:r>
                        <a:rPr lang="en">
                          <a:solidFill>
                            <a:srgbClr val="9999A9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float</a:t>
                      </a: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/>
                      </a:r>
                      <a:b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</a:b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 </a:t>
                      </a:r>
                      <a:r>
                        <a:rPr lang="en">
                          <a:solidFill>
                            <a:srgbClr val="D2CD86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=</a:t>
                      </a: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“hello world” </a:t>
                      </a:r>
                      <a:r>
                        <a:rPr lang="en">
                          <a:solidFill>
                            <a:srgbClr val="9999A9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str</a:t>
                      </a: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/>
                      </a:r>
                      <a:b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</a:b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 </a:t>
                      </a:r>
                      <a:r>
                        <a:rPr lang="en">
                          <a:solidFill>
                            <a:srgbClr val="D2CD86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=</a:t>
                      </a: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True </a:t>
                      </a:r>
                      <a:r>
                        <a:rPr lang="en">
                          <a:solidFill>
                            <a:srgbClr val="9999A9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bool</a:t>
                      </a: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/>
                      </a:r>
                      <a:b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</a:b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 </a:t>
                      </a:r>
                      <a:r>
                        <a:rPr lang="en">
                          <a:solidFill>
                            <a:srgbClr val="D2CD86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=</a:t>
                      </a:r>
                      <a:r>
                        <a:rPr lang="en">
                          <a:solidFill>
                            <a:srgbClr val="D1D1D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None </a:t>
                      </a:r>
                      <a:r>
                        <a:rPr lang="en">
                          <a:solidFill>
                            <a:srgbClr val="9999A9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# NoneType</a:t>
                      </a:r>
                      <a:endParaRPr>
                        <a:solidFill>
                          <a:srgbClr val="EFEFEF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numbers</a:t>
            </a:r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body" idx="1"/>
          </p:nvPr>
        </p:nvSpPr>
        <p:spPr>
          <a:xfrm>
            <a:off x="311713" y="899775"/>
            <a:ext cx="8520600" cy="9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Mathematical Operators</a:t>
            </a:r>
            <a:endParaRPr>
              <a:solidFill>
                <a:srgbClr val="F3F3F3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○"/>
            </a:pPr>
            <a:r>
              <a:rPr lang="en" sz="1800">
                <a:solidFill>
                  <a:srgbClr val="F3F3F3"/>
                </a:solidFill>
              </a:rPr>
              <a:t>+ , - , * , / , // (floor division), % (remainder) ,** (exponentiation)</a:t>
            </a:r>
            <a:endParaRPr sz="1800">
              <a:solidFill>
                <a:srgbClr val="F3F3F3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graphicFrame>
        <p:nvGraphicFramePr>
          <p:cNvPr id="135" name="Google Shape;135;p23"/>
          <p:cNvGraphicFramePr/>
          <p:nvPr/>
        </p:nvGraphicFramePr>
        <p:xfrm>
          <a:off x="2082775" y="1738200"/>
          <a:ext cx="4978425" cy="1066450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4978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66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+ 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# 6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5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+ (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6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 * 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4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)) # 29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print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**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# 4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328825" y="2869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en">
                <a:solidFill>
                  <a:srgbClr val="F3F3F3"/>
                </a:solidFill>
              </a:rPr>
              <a:t>Converting int -&gt; floats</a:t>
            </a:r>
            <a:endParaRPr>
              <a:solidFill>
                <a:srgbClr val="F3F3F3"/>
              </a:solidFill>
            </a:endParaRPr>
          </a:p>
        </p:txBody>
      </p:sp>
      <p:graphicFrame>
        <p:nvGraphicFramePr>
          <p:cNvPr id="137" name="Google Shape;137;p23"/>
          <p:cNvGraphicFramePr/>
          <p:nvPr/>
        </p:nvGraphicFramePr>
        <p:xfrm>
          <a:off x="1835375" y="3441875"/>
          <a:ext cx="5473300" cy="1343630"/>
        </p:xfrm>
        <a:graphic>
          <a:graphicData uri="http://schemas.openxmlformats.org/drawingml/2006/table">
            <a:tbl>
              <a:tblPr>
                <a:noFill/>
                <a:tableStyleId>{A4336DD1-8D84-4F1E-96D4-1E24F9A58E77}</a:tableStyleId>
              </a:tblPr>
              <a:tblGrid>
                <a:gridCol w="5473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66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EC9B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float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23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# 23.0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EC9B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14.3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# 14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4EC9B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int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14.99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# 14 truncates decimal, doesn’t round</a:t>
                      </a:r>
                      <a:endParaRPr>
                        <a:solidFill>
                          <a:srgbClr val="D4D4D4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  <a:p>
                      <a:pPr marL="0" lvl="0" indent="0" algn="l" rtl="0">
                        <a:lnSpc>
                          <a:spcPct val="135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DCDCAA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round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(</a:t>
                      </a:r>
                      <a:r>
                        <a:rPr lang="en">
                          <a:solidFill>
                            <a:srgbClr val="B5CEA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14.99</a:t>
                      </a:r>
                      <a:r>
                        <a:rPr lang="en">
                          <a:solidFill>
                            <a:srgbClr val="D4D4D4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) # 15 use this instead</a:t>
                      </a:r>
                      <a:endParaRPr>
                        <a:solidFill>
                          <a:srgbClr val="DCDCAA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623</Words>
  <Application>Microsoft Office PowerPoint</Application>
  <PresentationFormat>On-screen Show (16:9)</PresentationFormat>
  <Paragraphs>125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Courier New</vt:lpstr>
      <vt:lpstr>Roboto Mono</vt:lpstr>
      <vt:lpstr>Oswald</vt:lpstr>
      <vt:lpstr>Average</vt:lpstr>
      <vt:lpstr>Arial</vt:lpstr>
      <vt:lpstr>Slate</vt:lpstr>
      <vt:lpstr>Introduction to Python</vt:lpstr>
      <vt:lpstr>Download workshop folder</vt:lpstr>
      <vt:lpstr>Install python</vt:lpstr>
      <vt:lpstr>Install pip and pytest</vt:lpstr>
      <vt:lpstr>Install vscode</vt:lpstr>
      <vt:lpstr>Add sublime text keymap plugin (optional)</vt:lpstr>
      <vt:lpstr>How to run your code</vt:lpstr>
      <vt:lpstr>Variables</vt:lpstr>
      <vt:lpstr>Working with numbers</vt:lpstr>
      <vt:lpstr>Functions</vt:lpstr>
      <vt:lpstr>Importing</vt:lpstr>
      <vt:lpstr>Exercise 1</vt:lpstr>
      <vt:lpstr>Working with strings</vt:lpstr>
      <vt:lpstr>Taking input from the user</vt:lpstr>
      <vt:lpstr>Conditional statements</vt:lpstr>
      <vt:lpstr>Collection types</vt:lpstr>
      <vt:lpstr>Accessing and manipulating collections</vt:lpstr>
      <vt:lpstr>Exercise 2</vt:lpstr>
      <vt:lpstr>Accessing and manipulating collections</vt:lpstr>
      <vt:lpstr>Accessing and manipulating collections</vt:lpstr>
      <vt:lpstr>Loops</vt:lpstr>
      <vt:lpstr>Loops</vt:lpstr>
      <vt:lpstr>Exercise 3</vt:lpstr>
      <vt:lpstr>Have a great weekend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Python</dc:title>
  <cp:lastModifiedBy>Administrator</cp:lastModifiedBy>
  <cp:revision>2</cp:revision>
  <dcterms:modified xsi:type="dcterms:W3CDTF">2019-01-25T15:15:33Z</dcterms:modified>
</cp:coreProperties>
</file>